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8" r:id="rId2"/>
    <p:sldId id="413" r:id="rId3"/>
    <p:sldId id="419" r:id="rId4"/>
    <p:sldId id="418" r:id="rId5"/>
    <p:sldId id="370" r:id="rId6"/>
    <p:sldId id="377" r:id="rId7"/>
    <p:sldId id="375" r:id="rId8"/>
    <p:sldId id="376" r:id="rId9"/>
    <p:sldId id="378" r:id="rId10"/>
    <p:sldId id="371" r:id="rId11"/>
    <p:sldId id="381" r:id="rId12"/>
    <p:sldId id="415" r:id="rId13"/>
    <p:sldId id="414" r:id="rId14"/>
    <p:sldId id="391" r:id="rId15"/>
    <p:sldId id="385" r:id="rId16"/>
    <p:sldId id="392" r:id="rId17"/>
    <p:sldId id="382" r:id="rId18"/>
    <p:sldId id="386" r:id="rId19"/>
    <p:sldId id="387" r:id="rId20"/>
    <p:sldId id="389" r:id="rId21"/>
    <p:sldId id="390" r:id="rId22"/>
    <p:sldId id="383" r:id="rId23"/>
    <p:sldId id="394" r:id="rId24"/>
    <p:sldId id="417" r:id="rId25"/>
    <p:sldId id="420" r:id="rId26"/>
    <p:sldId id="421" r:id="rId27"/>
    <p:sldId id="422" r:id="rId28"/>
    <p:sldId id="423" r:id="rId29"/>
    <p:sldId id="395" r:id="rId30"/>
    <p:sldId id="416" r:id="rId31"/>
    <p:sldId id="396" r:id="rId32"/>
    <p:sldId id="424" r:id="rId33"/>
    <p:sldId id="397" r:id="rId34"/>
    <p:sldId id="425" r:id="rId35"/>
    <p:sldId id="398" r:id="rId36"/>
    <p:sldId id="399" r:id="rId37"/>
    <p:sldId id="400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01" r:id="rId46"/>
    <p:sldId id="337" r:id="rId47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A9BA5C09-7AA1-47E6-819C-3C04360CE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24FFEB58-2F1A-497E-A717-0E2910767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6932DF9E-AA6F-473E-86A7-471071BFC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D1584-27B4-43A0-BDDA-DDE3F87EFCC9}" type="slidenum">
              <a:rPr lang="en-US" altLang="pt-PT" smtClean="0"/>
              <a:pPr/>
              <a:t>5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8A648292-C069-48D9-B6DC-1C5664C9A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73D05798-9285-4001-8017-64A16B1FA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5AABE168-BEE2-4BF7-BE82-330769D8F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A843F1-7D67-46BB-943F-E0764DAA3CAE}" type="slidenum">
              <a:rPr lang="en-US" altLang="pt-PT" smtClean="0"/>
              <a:pPr/>
              <a:t>6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7765369B-0CE9-4BDE-B117-72C39132E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2566C584-303C-4208-9A08-537207AD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EFC4271E-727A-4C9E-9645-1E00D356A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AAE7F0-9F41-4163-83A1-FBD2A56FE6C3}" type="slidenum">
              <a:rPr lang="en-US" altLang="pt-PT" smtClean="0"/>
              <a:pPr/>
              <a:t>7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21F52ACE-51DB-45EB-B99E-614B4D1D6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276D7424-CA17-4AFB-8E3F-02DEB7CE5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AF9C9115-F167-4B74-9BC7-28A6BC423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535130-1DDC-4A9E-B852-3FB4D878B0DD}" type="slidenum">
              <a:rPr lang="en-US" altLang="pt-PT" smtClean="0"/>
              <a:pPr/>
              <a:t>8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75177BE0-5406-445B-96EF-092BCBB43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164BBB30-6287-4819-84D7-432D95CA8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426B853C-1EC7-4E32-82AB-23FBF26A5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37C40F-3221-49A2-8127-49757B692E86}" type="slidenum">
              <a:rPr lang="en-US" altLang="pt-PT" smtClean="0"/>
              <a:pPr/>
              <a:t>9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36797E4A-F590-4806-BAB1-F4328B846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02B39D7B-96AC-4C75-9FD2-8CC946E5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C921EE62-DC57-4ECB-AD51-E9736C123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DB0C35-855D-4654-9C91-08184C7B8531}" type="slidenum">
              <a:rPr lang="en-US" altLang="pt-PT" smtClean="0"/>
              <a:pPr/>
              <a:t>11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upload/imagens_upload/Controladores%20de%20Movimento.pdf" TargetMode="External"/><Relationship Id="rId5" Type="http://schemas.openxmlformats.org/officeDocument/2006/relationships/hyperlink" Target="https://edisciplinas.usp.br/pluginfile.php/2092683/mod_resource/content/1/Aula_2_Rob%C3%B3tica_2016.pdf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/>
              <a:t>Sistemas Robóticos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9FDFDF88-5AB7-4D7F-BFB7-3BC02869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278852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pic>
        <p:nvPicPr>
          <p:cNvPr id="3" name="Imagem 2" descr="Uma imagem contendo edifício, placa, homem, banco&#10;&#10;Descrição gerada automaticamente">
            <a:extLst>
              <a:ext uri="{FF2B5EF4-FFF2-40B4-BE49-F238E27FC236}">
                <a16:creationId xmlns:a16="http://schemas.microsoft.com/office/drawing/2014/main" id="{C2ABD786-9634-46D1-9D69-FD649FAB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9" y="1652707"/>
            <a:ext cx="7457583" cy="40399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F58DAACA-1190-4145-B653-2E25CAF0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DO ACIONADOR</a:t>
            </a:r>
            <a:endParaRPr lang="pt-BR" altLang="pt-BR" sz="1928"/>
          </a:p>
        </p:txBody>
      </p:sp>
      <p:pic>
        <p:nvPicPr>
          <p:cNvPr id="20483" name="Imagem 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F31A1C0-CB61-4AA8-88C7-6D73D309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-1"/>
            <a:ext cx="9793817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9FDFDF88-5AB7-4D7F-BFB7-3BC02869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278852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pic>
        <p:nvPicPr>
          <p:cNvPr id="3" name="Imagem 2" descr="Uma imagem contendo hidrante, caminhão, medidor, placa&#10;&#10;Descrição gerada automaticamente">
            <a:extLst>
              <a:ext uri="{FF2B5EF4-FFF2-40B4-BE49-F238E27FC236}">
                <a16:creationId xmlns:a16="http://schemas.microsoft.com/office/drawing/2014/main" id="{F5BA3854-3C76-4208-B173-8039207B5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5" y="1713918"/>
            <a:ext cx="8141110" cy="39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9FDFDF88-5AB7-4D7F-BFB7-3BC02869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278852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6B82E6-FE5D-46FD-A920-F1944E2BC0A0}"/>
              </a:ext>
            </a:extLst>
          </p:cNvPr>
          <p:cNvSpPr txBox="1"/>
          <p:nvPr/>
        </p:nvSpPr>
        <p:spPr>
          <a:xfrm>
            <a:off x="819631" y="1203823"/>
            <a:ext cx="8484574" cy="43776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Cada tarefa executada por um robô pode ser considerada como uma série de operações, através das quais o atuador é movido pelo braço do robô entre dados pontos e operado como programado nesses pontos.</a:t>
            </a: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 controle de trajetória pode ser dividido em dois métodos: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Controle ponto-a-ponto;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Controle contínuo.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A7461C1B-3534-4E82-9DEF-1E860EF4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278852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9BA617-0A59-4D87-9DC4-731E0F4F513E}"/>
              </a:ext>
            </a:extLst>
          </p:cNvPr>
          <p:cNvSpPr txBox="1"/>
          <p:nvPr/>
        </p:nvSpPr>
        <p:spPr>
          <a:xfrm>
            <a:off x="688706" y="1436767"/>
            <a:ext cx="8482874" cy="3388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Antes de descrever cada método, devemos definir alguns termos: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Ponto: localização no espaço em direção ou através do qual o atuador é movido por uma operação do braço do robô.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Passo: uma parte do programa operacional do robô. A cada passo, o robô executa uma atividade.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Série: uma coleção de passos que combinados formam o programa operacional do robô.</a:t>
            </a: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7ECBB203-081D-4D54-85E6-1EB11119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19" y="202338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CB44A8-BC3F-4B98-973B-FDFEB5CB9DCF}"/>
              </a:ext>
            </a:extLst>
          </p:cNvPr>
          <p:cNvSpPr txBox="1"/>
          <p:nvPr/>
        </p:nvSpPr>
        <p:spPr>
          <a:xfrm>
            <a:off x="792426" y="1050795"/>
            <a:ext cx="8892650" cy="328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q"/>
              <a:defRPr/>
            </a:pPr>
            <a:r>
              <a:rPr lang="pt-BR" sz="1928" b="1" dirty="0"/>
              <a:t>CONTROLE DE TRAJETÓRIA PONTO-A-PONTO</a:t>
            </a:r>
          </a:p>
          <a:p>
            <a:pPr>
              <a:defRPr/>
            </a:pPr>
            <a:endParaRPr lang="pt-BR" sz="1928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Neste tipo de controle, primeiramente definimos uma coleção de pontos para o robô. Então construímos a série e guardamos na memória do controlador.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Quando rodamos a série, o braço do robô vai se mover pelos vários pontos, de acordo com a ordem dos passos na série.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  <p:pic>
        <p:nvPicPr>
          <p:cNvPr id="4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08FBE6BF-6635-42CF-B4F4-6603A6ED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07" y="3676082"/>
            <a:ext cx="4119864" cy="35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EA477BD6-ADD4-48F6-9D94-03DA5084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BC4EDB-F6D4-44B4-8339-8654607B3F16}"/>
              </a:ext>
            </a:extLst>
          </p:cNvPr>
          <p:cNvSpPr txBox="1"/>
          <p:nvPr/>
        </p:nvSpPr>
        <p:spPr>
          <a:xfrm>
            <a:off x="792426" y="1183420"/>
            <a:ext cx="8892650" cy="36195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q"/>
              <a:defRPr/>
            </a:pPr>
            <a:r>
              <a:rPr lang="pt-BR" sz="1928" b="1" dirty="0"/>
              <a:t>CONTROLE DE TRAJETÓRIA PONTO-A-PONTO</a:t>
            </a:r>
          </a:p>
          <a:p>
            <a:pPr>
              <a:defRPr/>
            </a:pPr>
            <a:endParaRPr lang="pt-BR" sz="1928" b="1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Em cada passo o robô sabe para onde ir, mas não conhece a trajetória que traçará para chegar a um certo ponto.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Robôs com controle ponto-a-ponto são geralmente usados em séries onde o atuador não precisa realizar alguma função no decorrer do movimento. Uma aplicação típica é solda a ponto. A maioria dos robôs industriais opera em controle ponto-a-ponto.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F9BFB58C-6FA1-4800-B344-674374F1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pic>
        <p:nvPicPr>
          <p:cNvPr id="30723" name="Imagem 8" descr="Uma imagem contendo interior, chão&#10;&#10;Descrição gerada automaticamente">
            <a:extLst>
              <a:ext uri="{FF2B5EF4-FFF2-40B4-BE49-F238E27FC236}">
                <a16:creationId xmlns:a16="http://schemas.microsoft.com/office/drawing/2014/main" id="{EAD820B2-D7D4-4D6D-BAA1-1C71C01E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2" y="1380656"/>
            <a:ext cx="4636760" cy="539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F757E96F-FEA3-4216-AB65-E85E54C4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31EDC0-4EC4-49AA-8B49-EAE2935AFC7B}"/>
              </a:ext>
            </a:extLst>
          </p:cNvPr>
          <p:cNvSpPr txBox="1"/>
          <p:nvPr/>
        </p:nvSpPr>
        <p:spPr>
          <a:xfrm>
            <a:off x="792426" y="1183420"/>
            <a:ext cx="8892650" cy="40150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CONTROLE DE TRAJETÓRIA CONTÍNUA</a:t>
            </a:r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Esse método é mais complexo e caro do que o ponto-a-ponto, pois o braço deve se mover por uma trajetória exatamente definida.</a:t>
            </a: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Os movimentos dos acionadores são coordenados pelo controlador do braço a cada instante, de tal forma que a trajetória irá se assemelhar o máximo possível com a programada.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3A639847-0DCC-4076-B7F1-3E0DC424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67ADAC-CC0E-4DF8-BA4F-137D7F5367DE}"/>
              </a:ext>
            </a:extLst>
          </p:cNvPr>
          <p:cNvSpPr txBox="1"/>
          <p:nvPr/>
        </p:nvSpPr>
        <p:spPr>
          <a:xfrm>
            <a:off x="792426" y="1183420"/>
            <a:ext cx="8892650" cy="59929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CONTROLE DE TRAJETÓRIA CONTÍNUA</a:t>
            </a:r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 trajetória do robô pode ser definida por dois métodos:</a:t>
            </a: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489707" indent="-489707" algn="just">
              <a:buFontTx/>
              <a:buAutoNum type="arabicPeriod"/>
              <a:defRPr/>
            </a:pPr>
            <a:r>
              <a:rPr lang="pt-BR" sz="2142" dirty="0"/>
              <a:t>Método A: </a:t>
            </a:r>
          </a:p>
          <a:p>
            <a:pPr marL="489707" indent="-489707" algn="just">
              <a:buFontTx/>
              <a:buAutoNum type="arabicPeriod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Nesta técnica, o braço do robô é movido manualmente pela trajetória desejada, enquanto o controlador grava em sua memória as posições das articulações a cada instante, através das informações fornecidas pelos encoders. 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A série é rodada mais tarde, o controlador comanda os acionadores de acordo com a informação em sua memória. O braço então repete a trajetória precisamente..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41C1B1-E6E6-4CDF-B8E9-992DBE97C9D7}"/>
              </a:ext>
            </a:extLst>
          </p:cNvPr>
          <p:cNvSpPr txBox="1">
            <a:spLocks noChangeArrowheads="1"/>
          </p:cNvSpPr>
          <p:nvPr/>
        </p:nvSpPr>
        <p:spPr>
          <a:xfrm>
            <a:off x="804327" y="819552"/>
            <a:ext cx="9331331" cy="5526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571" b="1" kern="0" dirty="0" err="1"/>
              <a:t>Diagrama</a:t>
            </a:r>
            <a:r>
              <a:rPr lang="en-US" altLang="en-US" sz="2571" b="1" kern="0" dirty="0"/>
              <a:t> de um </a:t>
            </a:r>
            <a:r>
              <a:rPr lang="en-US" altLang="en-US" sz="2571" b="1" kern="0" dirty="0" err="1"/>
              <a:t>servomecanismo</a:t>
            </a:r>
            <a:endParaRPr lang="pt-BR" altLang="pt-BR" sz="2571" b="1" kern="0" dirty="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81CEB7E-95F1-4521-8258-A1506C1C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0" y="3249304"/>
            <a:ext cx="8732820" cy="27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C1FFDA2-438E-4A40-81C3-D56F9151A7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63612" y="2331133"/>
            <a:ext cx="737937" cy="8739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44DEAF33-DF7C-42E7-98B2-1F23392D81E8}"/>
              </a:ext>
            </a:extLst>
          </p:cNvPr>
          <p:cNvSpPr/>
          <p:nvPr/>
        </p:nvSpPr>
        <p:spPr>
          <a:xfrm>
            <a:off x="7166908" y="3441438"/>
            <a:ext cx="1773429" cy="128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pic>
        <p:nvPicPr>
          <p:cNvPr id="6" name="Áudio 6">
            <a:hlinkClick r:id="" action="ppaction://media"/>
            <a:extLst>
              <a:ext uri="{FF2B5EF4-FFF2-40B4-BE49-F238E27FC236}">
                <a16:creationId xmlns:a16="http://schemas.microsoft.com/office/drawing/2014/main" id="{93E27611-A4F6-4649-A7BC-90084344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:a16="http://schemas.microsoft.com/office/drawing/2014/main" id="{74219D91-7796-450A-943B-88A85D04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TRAJETÓRIA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3A5FE8-99ED-4535-ABE0-3E27CED2B6D1}"/>
              </a:ext>
            </a:extLst>
          </p:cNvPr>
          <p:cNvSpPr txBox="1"/>
          <p:nvPr/>
        </p:nvSpPr>
        <p:spPr>
          <a:xfrm>
            <a:off x="792426" y="1183420"/>
            <a:ext cx="8892650" cy="6322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CONTROLE DE TRAJETÓRIA CONTÍNUA</a:t>
            </a:r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 trajetória do robô pode ser definida por dois métodos:</a:t>
            </a:r>
          </a:p>
          <a:p>
            <a:pPr algn="just">
              <a:defRPr/>
            </a:pPr>
            <a:endParaRPr lang="pt-BR" sz="2142" dirty="0"/>
          </a:p>
          <a:p>
            <a:pPr algn="just">
              <a:defRPr/>
            </a:pPr>
            <a:r>
              <a:rPr lang="pt-BR" sz="2142" dirty="0"/>
              <a:t>2. Método B: 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Nesta técnica, a trajetória é definida por um determinado trajeto de movimento, tal como uma linha reta ou um arco passando por dados pontos. 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controlador calcula e coordena o movimento a cada instante. O computador controlador deve ser mais rápido e ter mais memória do que o computador de um controle ponto-a-ponto. </a:t>
            </a:r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Robôs com controle de trajetória contínua são usados em séries onde o atuador deve realizar algum trabalho enquanto o braço se move. Uma aplicação típica é pintura com spray.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F6D770-E9F8-4718-927B-169DB2ACE172}"/>
              </a:ext>
            </a:extLst>
          </p:cNvPr>
          <p:cNvSpPr txBox="1"/>
          <p:nvPr/>
        </p:nvSpPr>
        <p:spPr>
          <a:xfrm>
            <a:off x="610492" y="355367"/>
            <a:ext cx="4011045" cy="1740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dirty="0" err="1"/>
              <a:t>Robo</a:t>
            </a:r>
            <a:r>
              <a:rPr lang="pt-BR" sz="2142" dirty="0"/>
              <a:t> CNC</a:t>
            </a:r>
          </a:p>
          <a:p>
            <a:pPr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Este sistema traz consigo elementos de operação típicos de um comando CNC.</a:t>
            </a:r>
            <a:endParaRPr lang="pt-BR" sz="1928" dirty="0"/>
          </a:p>
        </p:txBody>
      </p:sp>
      <p:pic>
        <p:nvPicPr>
          <p:cNvPr id="33795" name="Imagem 4" descr="Uma imagem contendo objeto, microscópio, interior, preto&#10;&#10;Descrição gerada automaticamente">
            <a:extLst>
              <a:ext uri="{FF2B5EF4-FFF2-40B4-BE49-F238E27FC236}">
                <a16:creationId xmlns:a16="http://schemas.microsoft.com/office/drawing/2014/main" id="{3BA549B7-7E75-43D2-A73E-18FE0DC5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2" y="1009987"/>
            <a:ext cx="9793817" cy="63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5D420089-5BDA-470F-9C84-6CF834B6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DE COORDENAÇÃO COM O AMBIENTE</a:t>
            </a: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0AD608-B360-4CE7-B32C-902E0E61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46" y="2138997"/>
            <a:ext cx="8737920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O movimento de um braço de robô é baseado em movimento coordenado de todos seus acionadores.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As condições em que esses acionadores trabalham são diferentes. Diferem na carga, no momento de inércia e na velocidade, por exemplo.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Essas condições variáveis podem exigir um diferente planejamento de controle para cada malha de controle.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5CBA9609-339B-4A12-8C7E-0E6C03F1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 dirty="0"/>
              <a:t>CONTROLE DE COORDENAÇÃO COM O AMBIENTE</a:t>
            </a:r>
            <a:endParaRPr lang="pt-BR" alt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C4FAE3-B8AC-4F6D-95D0-434F4490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1645905"/>
            <a:ext cx="8739621" cy="37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Em robôs modernos, cada malha de controle do acionador é controlada por um controlador.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Se quisermos que o atuador se mova até determinado ponto, podemos ditar as coordenadas daquele ponto para o controlador que irá coordenar o movimentos das várias articulações.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O operador não precisa se preocupar com o controle de cada eixo separadamente nem coordenar o movimento dos vários eixos, isso é função do computador controlador.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E246D0-73B2-4E40-9BB5-3629F5680DF1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A85446-D0D1-4F9D-B7B7-15485DB88E24}"/>
              </a:ext>
            </a:extLst>
          </p:cNvPr>
          <p:cNvSpPr txBox="1"/>
          <p:nvPr/>
        </p:nvSpPr>
        <p:spPr>
          <a:xfrm>
            <a:off x="1073872" y="1590242"/>
            <a:ext cx="8021247" cy="40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</a:pPr>
            <a:r>
              <a:rPr lang="pt-BR" sz="2142" dirty="0"/>
              <a:t>Definição </a:t>
            </a:r>
          </a:p>
          <a:p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 Dispositivo fixado no punho de um robô que permite ao mesmo realizar uma tarefa específica.</a:t>
            </a:r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Em geral, os órgãos terminais são projetados especialmente para a tarefa a ser executada.</a:t>
            </a:r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A maioria dos fabricantes de robôs já oferecem determinados órgãos terminais como acessórios.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7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E246D0-73B2-4E40-9BB5-3629F5680DF1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A85446-D0D1-4F9D-B7B7-15485DB88E24}"/>
              </a:ext>
            </a:extLst>
          </p:cNvPr>
          <p:cNvSpPr txBox="1"/>
          <p:nvPr/>
        </p:nvSpPr>
        <p:spPr>
          <a:xfrm>
            <a:off x="1073872" y="1974990"/>
            <a:ext cx="8021247" cy="352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</a:pPr>
            <a:r>
              <a:rPr lang="pt-BR" sz="2571" dirty="0"/>
              <a:t>Garras – usadas para pegar e segurar objetos em operações como: </a:t>
            </a:r>
          </a:p>
          <a:p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Carregar e descarregar máquinas;</a:t>
            </a:r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Pegar peças de um transportador e arranjá-las sobre um pallet;</a:t>
            </a:r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Manusear caixas, garrafas, matérias primas, etc. </a:t>
            </a:r>
          </a:p>
          <a:p>
            <a:pPr marL="367280" indent="-367280">
              <a:buFont typeface="Wingdings" panose="05000000000000000000" pitchFamily="2" charset="2"/>
              <a:buChar char="v"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</a:pPr>
            <a:r>
              <a:rPr lang="pt-BR" sz="2142" dirty="0"/>
              <a:t>Manipular ferramentas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7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E246D0-73B2-4E40-9BB5-3629F5680DF1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A85446-D0D1-4F9D-B7B7-15485DB88E24}"/>
              </a:ext>
            </a:extLst>
          </p:cNvPr>
          <p:cNvSpPr txBox="1"/>
          <p:nvPr/>
        </p:nvSpPr>
        <p:spPr>
          <a:xfrm>
            <a:off x="996744" y="1204605"/>
            <a:ext cx="8021247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</a:pPr>
            <a:r>
              <a:rPr lang="pt-BR" sz="2571" dirty="0"/>
              <a:t>Exemplos de Garras </a:t>
            </a:r>
            <a:r>
              <a:rPr lang="pt-BR" sz="2142" dirty="0"/>
              <a:t> </a:t>
            </a:r>
          </a:p>
        </p:txBody>
      </p:sp>
      <p:pic>
        <p:nvPicPr>
          <p:cNvPr id="5" name="Imagem 4" descr="Uma imagem contendo bicicleta, mesa, estacionado, segurando&#10;&#10;Descrição gerada automaticamente">
            <a:extLst>
              <a:ext uri="{FF2B5EF4-FFF2-40B4-BE49-F238E27FC236}">
                <a16:creationId xmlns:a16="http://schemas.microsoft.com/office/drawing/2014/main" id="{E65FBFD8-94E8-4DD8-A5DF-6F7A42A0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0" y="1735887"/>
            <a:ext cx="3160696" cy="2274942"/>
          </a:xfrm>
          <a:prstGeom prst="rect">
            <a:avLst/>
          </a:prstGeom>
        </p:spPr>
      </p:pic>
      <p:pic>
        <p:nvPicPr>
          <p:cNvPr id="7" name="Imagem 6" descr="Uma imagem contendo homem, fogo, placa, segurando&#10;&#10;Descrição gerada automaticamente">
            <a:extLst>
              <a:ext uri="{FF2B5EF4-FFF2-40B4-BE49-F238E27FC236}">
                <a16:creationId xmlns:a16="http://schemas.microsoft.com/office/drawing/2014/main" id="{4A6CDBFB-BCAD-48CE-9791-1585D5721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06" y="1845884"/>
            <a:ext cx="4202858" cy="1822543"/>
          </a:xfrm>
          <a:prstGeom prst="rect">
            <a:avLst/>
          </a:prstGeom>
        </p:spPr>
      </p:pic>
      <p:pic>
        <p:nvPicPr>
          <p:cNvPr id="9" name="Imagem 8" descr="Uma imagem contendo azul, segurando, mesa, placa&#10;&#10;Descrição gerada automaticamente">
            <a:extLst>
              <a:ext uri="{FF2B5EF4-FFF2-40B4-BE49-F238E27FC236}">
                <a16:creationId xmlns:a16="http://schemas.microsoft.com/office/drawing/2014/main" id="{E37A43FA-0F14-499A-9516-385E067EE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" y="4240654"/>
            <a:ext cx="3162986" cy="2737642"/>
          </a:xfrm>
          <a:prstGeom prst="rect">
            <a:avLst/>
          </a:prstGeom>
        </p:spPr>
      </p:pic>
      <p:pic>
        <p:nvPicPr>
          <p:cNvPr id="11" name="Imagem 10" descr="Uma imagem contendo carrinho, motor, caminhão, homem&#10;&#10;Descrição gerada automaticamente">
            <a:extLst>
              <a:ext uri="{FF2B5EF4-FFF2-40B4-BE49-F238E27FC236}">
                <a16:creationId xmlns:a16="http://schemas.microsoft.com/office/drawing/2014/main" id="{8B1E97DC-D742-4B20-A1C3-93F358471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88" y="3912349"/>
            <a:ext cx="3091494" cy="277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0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8620D7-A9FF-4667-8D42-F0AB3D9AC9A5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E79D18-7B8E-4C7E-A3FE-B6FD5819359A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2DD226-E1E3-48FC-AFE7-A0B09BDD6F6E}"/>
              </a:ext>
            </a:extLst>
          </p:cNvPr>
          <p:cNvSpPr txBox="1"/>
          <p:nvPr/>
        </p:nvSpPr>
        <p:spPr>
          <a:xfrm>
            <a:off x="1305254" y="1821624"/>
            <a:ext cx="8021247" cy="368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</a:pPr>
            <a:r>
              <a:rPr lang="pt-BR" sz="2571" dirty="0"/>
              <a:t>Ferramentas - usado para realizar algum trabalho sobre a peça, e não apenas manuseá-la: </a:t>
            </a:r>
          </a:p>
          <a:p>
            <a:endParaRPr lang="pt-BR" sz="1928" dirty="0"/>
          </a:p>
          <a:p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v"/>
            </a:pPr>
            <a:r>
              <a:rPr lang="pt-BR" sz="2142" dirty="0"/>
              <a:t>Soldagem a ponto;</a:t>
            </a:r>
          </a:p>
          <a:p>
            <a:endParaRPr lang="pt-BR" sz="2142" dirty="0"/>
          </a:p>
          <a:p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v"/>
            </a:pPr>
            <a:r>
              <a:rPr lang="pt-BR" sz="2142" dirty="0"/>
              <a:t> Soldagem a arco;</a:t>
            </a:r>
          </a:p>
          <a:p>
            <a:endParaRPr lang="pt-BR" sz="1928" dirty="0"/>
          </a:p>
          <a:p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v"/>
            </a:pPr>
            <a:r>
              <a:rPr lang="pt-BR" sz="2142" dirty="0"/>
              <a:t> Pintura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8620D7-A9FF-4667-8D42-F0AB3D9AC9A5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E79D18-7B8E-4C7E-A3FE-B6FD5819359A}"/>
              </a:ext>
            </a:extLst>
          </p:cNvPr>
          <p:cNvSpPr txBox="1"/>
          <p:nvPr/>
        </p:nvSpPr>
        <p:spPr>
          <a:xfrm>
            <a:off x="842490" y="433331"/>
            <a:ext cx="8869648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99" dirty="0"/>
              <a:t>Órgãos Terminais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2DD226-E1E3-48FC-AFE7-A0B09BDD6F6E}"/>
              </a:ext>
            </a:extLst>
          </p:cNvPr>
          <p:cNvSpPr txBox="1"/>
          <p:nvPr/>
        </p:nvSpPr>
        <p:spPr>
          <a:xfrm>
            <a:off x="1228127" y="1358860"/>
            <a:ext cx="8021247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</a:pPr>
            <a:r>
              <a:rPr lang="pt-BR" sz="2571" dirty="0"/>
              <a:t>Exemplos de Ferramentas</a:t>
            </a:r>
            <a:endParaRPr lang="pt-BR" sz="2142" dirty="0"/>
          </a:p>
        </p:txBody>
      </p:sp>
      <p:pic>
        <p:nvPicPr>
          <p:cNvPr id="5" name="Imagem 4" descr="Uma imagem contendo edifício, homem, avião, segurando&#10;&#10;Descrição gerada automaticamente">
            <a:extLst>
              <a:ext uri="{FF2B5EF4-FFF2-40B4-BE49-F238E27FC236}">
                <a16:creationId xmlns:a16="http://schemas.microsoft.com/office/drawing/2014/main" id="{17312045-0326-41F6-AD6E-735122CC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27" y="2747152"/>
            <a:ext cx="3156615" cy="2506292"/>
          </a:xfrm>
          <a:prstGeom prst="rect">
            <a:avLst/>
          </a:prstGeom>
        </p:spPr>
      </p:pic>
      <p:pic>
        <p:nvPicPr>
          <p:cNvPr id="8" name="Imagem 7" descr="Uma imagem contendo edifício, avião, pendurado, homem&#10;&#10;Descrição gerada automaticamente">
            <a:extLst>
              <a:ext uri="{FF2B5EF4-FFF2-40B4-BE49-F238E27FC236}">
                <a16:creationId xmlns:a16="http://schemas.microsoft.com/office/drawing/2014/main" id="{23C390C2-7716-42DB-B4E2-BF6867F95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15" y="2723993"/>
            <a:ext cx="3304999" cy="2506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1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5EE3EC0F-5B39-4C07-B02C-39B656C8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6A4903-F7B8-4EE9-9886-251D27D4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1645905"/>
            <a:ext cx="8739621" cy="40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Uma das principais diferenças entre controladores relaciona-se com o momento em que a trajetória de movimento é calculada, e com a habilidade de realizar mudanças na trajetória enquanto o braço está em movimento.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 Existem dois tipos de controle: 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142"/>
              <a:t>Programação off-line;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142"/>
              <a:t>Programação e controle em tempo real.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331B2B-B280-4868-A566-0D579754FFEE}"/>
              </a:ext>
            </a:extLst>
          </p:cNvPr>
          <p:cNvSpPr txBox="1">
            <a:spLocks noChangeArrowheads="1"/>
          </p:cNvSpPr>
          <p:nvPr/>
        </p:nvSpPr>
        <p:spPr>
          <a:xfrm>
            <a:off x="804327" y="543251"/>
            <a:ext cx="9331331" cy="5526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999" dirty="0"/>
              <a:t>ROBÔS INDUSTRIAIS</a:t>
            </a:r>
            <a:endParaRPr lang="pt-BR" altLang="pt-BR" sz="2999" b="1" kern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8879E2-1C99-4072-82CE-7FF902FC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96" y="1435988"/>
            <a:ext cx="3470250" cy="47230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79795E-E184-441C-9463-987AB5525EAC}"/>
              </a:ext>
            </a:extLst>
          </p:cNvPr>
          <p:cNvSpPr txBox="1"/>
          <p:nvPr/>
        </p:nvSpPr>
        <p:spPr>
          <a:xfrm>
            <a:off x="6396143" y="1821624"/>
            <a:ext cx="3470250" cy="305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42" dirty="0"/>
              <a:t>“Um robô industrial é uma máquina manipuladora, com vários graus de liberdade, controlada automaticamente, reprogramável, multifuncional, que pode ter a base fixa ou móvel, para utilização em aplicações de automação industrial</a:t>
            </a:r>
            <a:r>
              <a:rPr lang="pt-BR" sz="1928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8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5EE3EC0F-5B39-4C07-B02C-39B656C8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pic>
        <p:nvPicPr>
          <p:cNvPr id="3" name="Imagem 2" descr="Uma imagem contendo mesa, segurando, homem, tábua&#10;&#10;Descrição gerada automaticamente">
            <a:extLst>
              <a:ext uri="{FF2B5EF4-FFF2-40B4-BE49-F238E27FC236}">
                <a16:creationId xmlns:a16="http://schemas.microsoft.com/office/drawing/2014/main" id="{9AA5072C-D55D-40EB-9F6A-33E3265E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2" y="1744497"/>
            <a:ext cx="7673108" cy="35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0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>
            <a:extLst>
              <a:ext uri="{FF2B5EF4-FFF2-40B4-BE49-F238E27FC236}">
                <a16:creationId xmlns:a16="http://schemas.microsoft.com/office/drawing/2014/main" id="{E0AA0ACF-4DD7-4E54-900B-5DB8E0C9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6930EF-77AB-4ECA-88B3-237BAE14DC79}"/>
              </a:ext>
            </a:extLst>
          </p:cNvPr>
          <p:cNvSpPr txBox="1"/>
          <p:nvPr/>
        </p:nvSpPr>
        <p:spPr>
          <a:xfrm>
            <a:off x="896145" y="1975879"/>
            <a:ext cx="8739621" cy="371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PROGRAMAÇÃO OFF-LINE</a:t>
            </a:r>
          </a:p>
          <a:p>
            <a:pPr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Neste modo, o controlador do robô guarda a trajetória de movimento em sua memória como uma série de pontos e os correspondentes movimentos das várias articulações.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Enquanto o programa está sendo executado, o controlador não realiza cálculos de trajetória. Ao invés disso, o controlador simplesmente lê os comandos de movimento da memória que já foram previamente processados.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>
            <a:extLst>
              <a:ext uri="{FF2B5EF4-FFF2-40B4-BE49-F238E27FC236}">
                <a16:creationId xmlns:a16="http://schemas.microsoft.com/office/drawing/2014/main" id="{E0AA0ACF-4DD7-4E54-900B-5DB8E0C9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6930EF-77AB-4ECA-88B3-237BAE14DC79}"/>
              </a:ext>
            </a:extLst>
          </p:cNvPr>
          <p:cNvSpPr txBox="1"/>
          <p:nvPr/>
        </p:nvSpPr>
        <p:spPr>
          <a:xfrm>
            <a:off x="896145" y="2139815"/>
            <a:ext cx="8739621" cy="27294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PROGRAMAÇÃO OFF-LINE</a:t>
            </a:r>
          </a:p>
          <a:p>
            <a:pPr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Portanto, neste método não podem ser usadas séries em que ocorrem mudanças durante a execução do programa, tais como as que envolvem o uso de sensores.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Programação off-line não necessita de computadores rápidos e complexos, por isso é menos dispendiosa do que controle em tempo real..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9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>
            <a:extLst>
              <a:ext uri="{FF2B5EF4-FFF2-40B4-BE49-F238E27FC236}">
                <a16:creationId xmlns:a16="http://schemas.microsoft.com/office/drawing/2014/main" id="{C4DE31E8-4603-4823-83F9-95CA5425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9D7BD8-1078-41BF-8CFF-3ECB4FDCAAFA}"/>
              </a:ext>
            </a:extLst>
          </p:cNvPr>
          <p:cNvSpPr txBox="1"/>
          <p:nvPr/>
        </p:nvSpPr>
        <p:spPr>
          <a:xfrm>
            <a:off x="868940" y="1898752"/>
            <a:ext cx="8739621" cy="3059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PROGRAMAÇÃO E CONTROLE EM TEMPO REAL</a:t>
            </a:r>
          </a:p>
          <a:p>
            <a:pPr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Nesta modo, o controlador recebe instruções gerais sobre a trajetória de movimento.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Enquanto o braço está se movendo, o controlador deve calcular a extensão do movimento das vária articulações a fim de se mover pela trajetória desejada.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>
            <a:extLst>
              <a:ext uri="{FF2B5EF4-FFF2-40B4-BE49-F238E27FC236}">
                <a16:creationId xmlns:a16="http://schemas.microsoft.com/office/drawing/2014/main" id="{C4DE31E8-4603-4823-83F9-95CA5425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9D7BD8-1078-41BF-8CFF-3ECB4FDCAAFA}"/>
              </a:ext>
            </a:extLst>
          </p:cNvPr>
          <p:cNvSpPr txBox="1"/>
          <p:nvPr/>
        </p:nvSpPr>
        <p:spPr>
          <a:xfrm>
            <a:off x="868940" y="2130133"/>
            <a:ext cx="8739621" cy="3388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PROGRAMAÇÃO E CONTROLE EM TEMPO REAL</a:t>
            </a:r>
          </a:p>
          <a:p>
            <a:pPr>
              <a:defRPr/>
            </a:pPr>
            <a:endParaRPr lang="pt-BR" sz="2142" b="1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As informações recebidas dos sensores sobre mudanças no ambiente do robô enquanto o braço se move são processadas pelo controlador em tempo real.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Controle em tempo real é preferível a programação off-line, por ser mais flexível na sua habilidade de mudar o curso de ação enquanto uma tarefa está sendo executada.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2">
            <a:extLst>
              <a:ext uri="{FF2B5EF4-FFF2-40B4-BE49-F238E27FC236}">
                <a16:creationId xmlns:a16="http://schemas.microsoft.com/office/drawing/2014/main" id="{695432FF-AEE3-48B9-909F-0212B193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CLASSIFICAÇÃO TEMPORAL DE PROGRAMAÇÃO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E9556B-E2ED-4324-886C-F6AB8AE463FF}"/>
              </a:ext>
            </a:extLst>
          </p:cNvPr>
          <p:cNvSpPr txBox="1"/>
          <p:nvPr/>
        </p:nvSpPr>
        <p:spPr>
          <a:xfrm>
            <a:off x="896145" y="1203823"/>
            <a:ext cx="8739621" cy="20701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PROGRAMAÇÃO E CONTROLE EM TEMPO REAL</a:t>
            </a:r>
          </a:p>
          <a:p>
            <a:pPr>
              <a:defRPr/>
            </a:pPr>
            <a:endParaRPr lang="pt-BR" sz="2142" b="1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Esta flexibilidade exige um controlador mais complexo, incluindo um computador rápido o suficiente para processar a informação sem diminuir a velocidade de operação do robô.</a:t>
            </a:r>
          </a:p>
          <a:p>
            <a:pPr algn="just">
              <a:defRPr/>
            </a:pPr>
            <a:endParaRPr lang="pt-BR" sz="2142" dirty="0"/>
          </a:p>
        </p:txBody>
      </p:sp>
      <p:pic>
        <p:nvPicPr>
          <p:cNvPr id="39940" name="Imagem 4" descr="Uma imagem contendo laranja, interior, mesa, chão&#10;&#10;Descrição gerada automaticamente">
            <a:extLst>
              <a:ext uri="{FF2B5EF4-FFF2-40B4-BE49-F238E27FC236}">
                <a16:creationId xmlns:a16="http://schemas.microsoft.com/office/drawing/2014/main" id="{BF01421A-5D77-4CEC-BDF7-E86736CF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6" y="3281609"/>
            <a:ext cx="2632088" cy="33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">
            <a:extLst>
              <a:ext uri="{FF2B5EF4-FFF2-40B4-BE49-F238E27FC236}">
                <a16:creationId xmlns:a16="http://schemas.microsoft.com/office/drawing/2014/main" id="{30EADDC9-C524-4C5D-97B5-F5F2103C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TIPOS DE SOFTWARE PARA O CONTROLADOR</a:t>
            </a:r>
            <a:endParaRPr lang="pt-BR" altLang="pt-BR" sz="1928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E695CE-0AB7-4EC4-BE8A-344743E41A91}"/>
              </a:ext>
            </a:extLst>
          </p:cNvPr>
          <p:cNvSpPr txBox="1"/>
          <p:nvPr/>
        </p:nvSpPr>
        <p:spPr>
          <a:xfrm>
            <a:off x="902946" y="1589796"/>
            <a:ext cx="8894350" cy="40480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Como já foi dito, o controlador do robô é composto de hardware e software. Este software pode ser dividido basicamente em dois componentes: 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Software de usuário;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Software de controlador</a:t>
            </a:r>
            <a:r>
              <a:rPr lang="pt-BR" sz="1928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2">
            <a:extLst>
              <a:ext uri="{FF2B5EF4-FFF2-40B4-BE49-F238E27FC236}">
                <a16:creationId xmlns:a16="http://schemas.microsoft.com/office/drawing/2014/main" id="{C0FFF856-223E-42F5-B64B-A3401AD0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USUÁRIO</a:t>
            </a:r>
            <a:endParaRPr lang="pt-BR" altLang="pt-BR" sz="2142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37F72C-89EF-4770-B6F1-0940FCDA9241}"/>
              </a:ext>
            </a:extLst>
          </p:cNvPr>
          <p:cNvSpPr txBox="1"/>
          <p:nvPr/>
        </p:nvSpPr>
        <p:spPr>
          <a:xfrm>
            <a:off x="919949" y="1899253"/>
            <a:ext cx="8482874" cy="3685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É escrito pelo operador do robô para cada série executada pelo robô.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Consiste numa coleção de pontos ao longo da trajetória e das operações executadas nesses pontos pelo atuador.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São escritos em linguagens de alto nível.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Escrever um programa de usuário é tarefa simples, qualquer um pode fazê-lo com algum treino.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2">
            <a:extLst>
              <a:ext uri="{FF2B5EF4-FFF2-40B4-BE49-F238E27FC236}">
                <a16:creationId xmlns:a16="http://schemas.microsoft.com/office/drawing/2014/main" id="{5D524812-9F2C-4D20-AB06-7D2FB2FA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USUÁRIO</a:t>
            </a:r>
            <a:endParaRPr lang="pt-BR" altLang="pt-BR" sz="2142"/>
          </a:p>
        </p:txBody>
      </p:sp>
      <p:pic>
        <p:nvPicPr>
          <p:cNvPr id="44035" name="Imagem 1">
            <a:extLst>
              <a:ext uri="{FF2B5EF4-FFF2-40B4-BE49-F238E27FC236}">
                <a16:creationId xmlns:a16="http://schemas.microsoft.com/office/drawing/2014/main" id="{7F1C64D8-A082-4956-A137-488CFE56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6" y="1513281"/>
            <a:ext cx="7379369" cy="512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2">
            <a:extLst>
              <a:ext uri="{FF2B5EF4-FFF2-40B4-BE49-F238E27FC236}">
                <a16:creationId xmlns:a16="http://schemas.microsoft.com/office/drawing/2014/main" id="{D28C9D22-ABD4-4E96-9A15-8EAAF478C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USUÁRIO</a:t>
            </a:r>
            <a:endParaRPr lang="pt-BR" altLang="pt-BR" sz="2142"/>
          </a:p>
        </p:txBody>
      </p:sp>
      <p:pic>
        <p:nvPicPr>
          <p:cNvPr id="45059" name="Imagem 2">
            <a:extLst>
              <a:ext uri="{FF2B5EF4-FFF2-40B4-BE49-F238E27FC236}">
                <a16:creationId xmlns:a16="http://schemas.microsoft.com/office/drawing/2014/main" id="{94CA6DFF-7F47-4325-B5B6-005EB772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4" y="1358553"/>
            <a:ext cx="3601268" cy="55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m 3">
            <a:extLst>
              <a:ext uri="{FF2B5EF4-FFF2-40B4-BE49-F238E27FC236}">
                <a16:creationId xmlns:a16="http://schemas.microsoft.com/office/drawing/2014/main" id="{234CE444-6B4A-4580-B5A5-E3655556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27" y="1775129"/>
            <a:ext cx="6100732" cy="55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F74F29-59B3-4C67-9DFF-E701319F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64" y="1513115"/>
            <a:ext cx="6988296" cy="5182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331B2B-B280-4868-A566-0D579754FFEE}"/>
              </a:ext>
            </a:extLst>
          </p:cNvPr>
          <p:cNvSpPr txBox="1">
            <a:spLocks noChangeArrowheads="1"/>
          </p:cNvSpPr>
          <p:nvPr/>
        </p:nvSpPr>
        <p:spPr>
          <a:xfrm>
            <a:off x="804327" y="819552"/>
            <a:ext cx="9331331" cy="5526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571" b="1" kern="0" dirty="0" err="1"/>
              <a:t>Diagrama</a:t>
            </a:r>
            <a:r>
              <a:rPr lang="en-US" altLang="en-US" sz="2571" b="1" kern="0" dirty="0"/>
              <a:t> </a:t>
            </a:r>
            <a:r>
              <a:rPr lang="en-US" altLang="en-US" sz="2571" b="1" kern="0" dirty="0" err="1"/>
              <a:t>em</a:t>
            </a:r>
            <a:r>
              <a:rPr lang="en-US" altLang="en-US" sz="2571" b="1" kern="0" dirty="0"/>
              <a:t> </a:t>
            </a:r>
            <a:r>
              <a:rPr lang="en-US" altLang="en-US" sz="2571" b="1" kern="0" dirty="0" err="1"/>
              <a:t>Bloco</a:t>
            </a:r>
            <a:r>
              <a:rPr lang="en-US" altLang="en-US" sz="2571" b="1" kern="0" dirty="0"/>
              <a:t> de um Robo Industrial</a:t>
            </a:r>
            <a:endParaRPr lang="pt-BR" altLang="pt-BR" sz="2571" b="1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3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">
            <a:extLst>
              <a:ext uri="{FF2B5EF4-FFF2-40B4-BE49-F238E27FC236}">
                <a16:creationId xmlns:a16="http://schemas.microsoft.com/office/drawing/2014/main" id="{40776DA8-67F4-47FF-98CE-CBC94CBD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SIMULACAO</a:t>
            </a:r>
            <a:endParaRPr lang="pt-BR" altLang="pt-BR" sz="2142"/>
          </a:p>
        </p:txBody>
      </p:sp>
      <p:pic>
        <p:nvPicPr>
          <p:cNvPr id="46083" name="Imagem 1">
            <a:extLst>
              <a:ext uri="{FF2B5EF4-FFF2-40B4-BE49-F238E27FC236}">
                <a16:creationId xmlns:a16="http://schemas.microsoft.com/office/drawing/2014/main" id="{94E3715F-4ECC-4A2E-8172-7D39BE62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1589795"/>
            <a:ext cx="8073097" cy="5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2">
            <a:extLst>
              <a:ext uri="{FF2B5EF4-FFF2-40B4-BE49-F238E27FC236}">
                <a16:creationId xmlns:a16="http://schemas.microsoft.com/office/drawing/2014/main" id="{CAB95FCF-3A62-4BD1-BC68-2ED92417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SIMULACAO</a:t>
            </a:r>
            <a:endParaRPr lang="pt-BR" altLang="pt-BR" sz="2142"/>
          </a:p>
        </p:txBody>
      </p:sp>
      <p:pic>
        <p:nvPicPr>
          <p:cNvPr id="47107" name="Imagem 2">
            <a:extLst>
              <a:ext uri="{FF2B5EF4-FFF2-40B4-BE49-F238E27FC236}">
                <a16:creationId xmlns:a16="http://schemas.microsoft.com/office/drawing/2014/main" id="{0D338D7C-CB08-492B-85AD-996644E4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83" y="1506479"/>
            <a:ext cx="7561302" cy="52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2">
            <a:extLst>
              <a:ext uri="{FF2B5EF4-FFF2-40B4-BE49-F238E27FC236}">
                <a16:creationId xmlns:a16="http://schemas.microsoft.com/office/drawing/2014/main" id="{F030BB80-F321-454D-9FF7-FB9D6FB14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SIMULACAO</a:t>
            </a:r>
            <a:endParaRPr lang="pt-BR" altLang="pt-BR" sz="2142"/>
          </a:p>
        </p:txBody>
      </p:sp>
      <p:pic>
        <p:nvPicPr>
          <p:cNvPr id="48131" name="Imagem 1">
            <a:extLst>
              <a:ext uri="{FF2B5EF4-FFF2-40B4-BE49-F238E27FC236}">
                <a16:creationId xmlns:a16="http://schemas.microsoft.com/office/drawing/2014/main" id="{C1D3A089-303F-4B6D-8A42-B6B95CC0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20" y="1535385"/>
            <a:ext cx="8231227" cy="52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2">
            <a:extLst>
              <a:ext uri="{FF2B5EF4-FFF2-40B4-BE49-F238E27FC236}">
                <a16:creationId xmlns:a16="http://schemas.microsoft.com/office/drawing/2014/main" id="{237BA43E-0C73-4E75-968D-5A56F5AA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SIMULACAO</a:t>
            </a:r>
            <a:endParaRPr lang="pt-BR" altLang="pt-BR" sz="2142"/>
          </a:p>
        </p:txBody>
      </p:sp>
      <p:pic>
        <p:nvPicPr>
          <p:cNvPr id="49155" name="Imagem 2">
            <a:extLst>
              <a:ext uri="{FF2B5EF4-FFF2-40B4-BE49-F238E27FC236}">
                <a16:creationId xmlns:a16="http://schemas.microsoft.com/office/drawing/2014/main" id="{6FA04502-6DBF-4166-8B24-A662D314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2" y="1358552"/>
            <a:ext cx="8105403" cy="5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2">
            <a:extLst>
              <a:ext uri="{FF2B5EF4-FFF2-40B4-BE49-F238E27FC236}">
                <a16:creationId xmlns:a16="http://schemas.microsoft.com/office/drawing/2014/main" id="{AB8D47F3-4B89-4378-9334-FF63BBE6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SIMULACAO</a:t>
            </a:r>
            <a:endParaRPr lang="pt-BR" altLang="pt-BR" sz="2142"/>
          </a:p>
        </p:txBody>
      </p:sp>
      <p:pic>
        <p:nvPicPr>
          <p:cNvPr id="50179" name="Imagem 1">
            <a:extLst>
              <a:ext uri="{FF2B5EF4-FFF2-40B4-BE49-F238E27FC236}">
                <a16:creationId xmlns:a16="http://schemas.microsoft.com/office/drawing/2014/main" id="{DD585668-7880-4D61-8F64-0597DB0E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53" y="1458871"/>
            <a:ext cx="7525596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2">
            <a:extLst>
              <a:ext uri="{FF2B5EF4-FFF2-40B4-BE49-F238E27FC236}">
                <a16:creationId xmlns:a16="http://schemas.microsoft.com/office/drawing/2014/main" id="{F03EFCA2-E1C0-48AB-8F77-AF09AC53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566206"/>
            <a:ext cx="930922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142" b="1"/>
              <a:t>SOFTWARE DE CONTROLADOR</a:t>
            </a:r>
            <a:endParaRPr lang="pt-BR" altLang="pt-BR" sz="2142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E2DAA3-936F-4A97-BC8B-D90426E6EAC1}"/>
              </a:ext>
            </a:extLst>
          </p:cNvPr>
          <p:cNvSpPr txBox="1"/>
          <p:nvPr/>
        </p:nvSpPr>
        <p:spPr>
          <a:xfrm>
            <a:off x="996464" y="1438467"/>
            <a:ext cx="8484574" cy="5003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É o software do robô que é escrito pelo fabricante.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É o responsável pelo processamento dos comandos do programa do usuário e pela sua conversão em comandos para o robô.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 grau de sofisticação do robô é fortemente determinado pelo software do controlador.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Esse software em robôs avançados é complexo. Inclui centenas de cálculos que devem ser realizados rapidamente enquanto o robô está em movimento. </a:t>
            </a:r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Se torna mais complexo a medida que os graus de liberdade aumentam.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47921" y="4645046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E74B5D-1F5B-9401-8A36-B39A86AA26D8}"/>
              </a:ext>
            </a:extLst>
          </p:cNvPr>
          <p:cNvSpPr txBox="1"/>
          <p:nvPr/>
        </p:nvSpPr>
        <p:spPr>
          <a:xfrm>
            <a:off x="4347233" y="1107651"/>
            <a:ext cx="5909916" cy="71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https://edisciplinas.usp.br/pluginfile.php/2092683/mod_resource/content/1/Aula_2_Rob%C3%B3tica_2016.pdf</a:t>
            </a:r>
            <a:endParaRPr 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4CD00FF1-6F25-3262-D1B8-10F12FA8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380" y="2951719"/>
            <a:ext cx="5601953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dirty="0">
                <a:hlinkClick r:id="rId6"/>
              </a:rPr>
              <a:t>http://professorcesarcosta.com.br/upload/imagens_upload/Controladores%20de%20Movimento.pdf</a:t>
            </a:r>
            <a:endParaRPr lang="pt-BR" altLang="pt-BR" sz="1928" dirty="0"/>
          </a:p>
          <a:p>
            <a:endParaRPr lang="pt-BR" altLang="pt-BR" sz="1928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EBA7268E-7D6B-48F0-BCB4-AD6DC4A1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2" y="664824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Controlador do Robô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85585E-B628-4247-A164-43DCAD74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22" y="1455470"/>
            <a:ext cx="9025274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O Controlador é a parte do robô que opera o braço mecânico e mantém contato com seu ambiente. O dispositivo em si é composto por hardware e software, combinados para possibilitar ao robô executar suas tarefas.</a:t>
            </a:r>
          </a:p>
        </p:txBody>
      </p:sp>
      <p:pic>
        <p:nvPicPr>
          <p:cNvPr id="7" name="Imagem 6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D74FB450-0F35-44FD-8811-0D8FCBEA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3131981"/>
            <a:ext cx="6549615" cy="336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832F73B-0825-447E-BE2B-96E63A9E2C6B}"/>
              </a:ext>
            </a:extLst>
          </p:cNvPr>
          <p:cNvCxnSpPr/>
          <p:nvPr/>
        </p:nvCxnSpPr>
        <p:spPr>
          <a:xfrm flipV="1">
            <a:off x="3696565" y="5832081"/>
            <a:ext cx="538999" cy="666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764D23-F638-461A-B9D6-93ED5E9A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107" y="6498606"/>
            <a:ext cx="22359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500"/>
              <a:t>Servomotor</a:t>
            </a:r>
            <a:endParaRPr lang="pt-BR" altLang="pt-BR" sz="150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B88EFB7-CFD6-48FF-B7EA-2302351F7DE8}"/>
              </a:ext>
            </a:extLst>
          </p:cNvPr>
          <p:cNvCxnSpPr/>
          <p:nvPr/>
        </p:nvCxnSpPr>
        <p:spPr>
          <a:xfrm flipH="1">
            <a:off x="5354372" y="4135167"/>
            <a:ext cx="1426565" cy="92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696FACDB-644A-4F68-84DB-214D45F59E05}"/>
              </a:ext>
            </a:extLst>
          </p:cNvPr>
          <p:cNvCxnSpPr/>
          <p:nvPr/>
        </p:nvCxnSpPr>
        <p:spPr>
          <a:xfrm flipH="1">
            <a:off x="6473179" y="4135167"/>
            <a:ext cx="307758" cy="92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AECBD45-6595-4E2D-8961-E104CC158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20" y="3805306"/>
            <a:ext cx="27766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500"/>
              <a:t>Servo driver</a:t>
            </a:r>
            <a:endParaRPr lang="pt-BR" altLang="pt-BR" sz="15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DD9F0D8D-C3D6-4B7A-A719-950ABA2F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2" y="664824"/>
            <a:ext cx="91783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Controlador do Robô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7F5DCF-9678-4ED2-BCBC-7C8FAEAE06DD}"/>
              </a:ext>
            </a:extLst>
          </p:cNvPr>
          <p:cNvSpPr txBox="1"/>
          <p:nvPr/>
        </p:nvSpPr>
        <p:spPr>
          <a:xfrm>
            <a:off x="957356" y="1659508"/>
            <a:ext cx="8562788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q"/>
              <a:defRPr/>
            </a:pPr>
            <a:r>
              <a:rPr lang="pt-BR" sz="1928" b="1" dirty="0"/>
              <a:t>NÍVEIS DE CONTROLE DO ROBÔ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65CE07-6003-4690-ADFE-8695E8400488}"/>
              </a:ext>
            </a:extLst>
          </p:cNvPr>
          <p:cNvSpPr txBox="1"/>
          <p:nvPr/>
        </p:nvSpPr>
        <p:spPr>
          <a:xfrm>
            <a:off x="957356" y="2916042"/>
            <a:ext cx="8562788" cy="3355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Controle do acionador</a:t>
            </a:r>
            <a:r>
              <a:rPr lang="pt-BR" sz="1928" dirty="0"/>
              <a:t> : ou controle de cada eixo do robô separadamente. Nível mais baixo.</a:t>
            </a:r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Controle da trajetória</a:t>
            </a:r>
            <a:r>
              <a:rPr lang="pt-BR" sz="1928" dirty="0"/>
              <a:t> : ou controle do braço do robô com coordenação entre os eixos para percorrer a trajetória especificada. Nível intermediário.</a:t>
            </a:r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Controle de coordenação com o ambiente</a:t>
            </a:r>
            <a:r>
              <a:rPr lang="pt-BR" sz="1928" dirty="0"/>
              <a:t> : é o controle do braço em coordenação com o ambiente. Nível mais alto.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87EC3DC8-A300-4D1F-A6D6-AF060200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2" y="664824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DO ACIONADOR</a:t>
            </a: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9EB658-7376-44C6-AAAB-78AB9BA380EB}"/>
              </a:ext>
            </a:extLst>
          </p:cNvPr>
          <p:cNvSpPr txBox="1"/>
          <p:nvPr/>
        </p:nvSpPr>
        <p:spPr>
          <a:xfrm>
            <a:off x="777122" y="1455470"/>
            <a:ext cx="9025274" cy="371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Acionadores</a:t>
            </a:r>
            <a:r>
              <a:rPr lang="pt-BR" sz="2142" dirty="0"/>
              <a:t>: unidades que provocam o </a:t>
            </a:r>
            <a:r>
              <a:rPr lang="pt-BR" sz="2142" dirty="0">
                <a:solidFill>
                  <a:srgbClr val="FF0000"/>
                </a:solidFill>
              </a:rPr>
              <a:t>movimento dos eixos </a:t>
            </a:r>
            <a:r>
              <a:rPr lang="pt-BR" sz="2142" dirty="0"/>
              <a:t>do robô. Cada eixo de movimento inclui, pelo menos, uma articulação, um vínculo e um acionador. 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Em alguns robôs, os eixos incluem dispositivos de transferência de movimento assim como unidades para identificar a posição relativa dos vínculos. </a:t>
            </a:r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Um eixo que contém tais unidades possui controle de malha fechada. Os sinais de controle provém de um controlador.</a:t>
            </a:r>
          </a:p>
          <a:p>
            <a:pPr marL="367280" indent="-367280">
              <a:buFont typeface="Wingdings" panose="05000000000000000000" pitchFamily="2" charset="2"/>
              <a:buChar char="q"/>
              <a:defRPr/>
            </a:pPr>
            <a:endParaRPr lang="pt-BR" sz="2142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D16FB0-7CFD-4CB2-801A-C2F518F7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78" y="4828895"/>
            <a:ext cx="5789574" cy="23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C53C4EF6-5E54-43AC-B832-0A4E18F5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566205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DO ACIONADOR</a:t>
            </a: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2A414A-8E35-4871-87CB-B5300BA2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22" y="1455470"/>
            <a:ext cx="9025274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142"/>
              <a:t>Mas isso ainda não é suficiente, pois a potência necessária para operar a unidade acionadora é relativamente alta, então usa-se um amplificador.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B3E66550-F478-4545-952D-45F7C9709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3364925"/>
            <a:ext cx="6219754" cy="34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C14A09D-CF7E-49FB-9567-826776B34163}"/>
              </a:ext>
            </a:extLst>
          </p:cNvPr>
          <p:cNvCxnSpPr/>
          <p:nvPr/>
        </p:nvCxnSpPr>
        <p:spPr>
          <a:xfrm flipH="1">
            <a:off x="6704422" y="3131981"/>
            <a:ext cx="1079701" cy="1003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1C436F-5FC7-47E2-B1AB-C49F0D6C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23" y="2873534"/>
            <a:ext cx="2159401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928"/>
              <a:t>Amplificador</a:t>
            </a:r>
            <a:endParaRPr lang="pt-BR" altLang="pt-BR" sz="1928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2FA7FE5-78B5-4B5A-96FE-28BBB3661B8F}"/>
              </a:ext>
            </a:extLst>
          </p:cNvPr>
          <p:cNvCxnSpPr/>
          <p:nvPr/>
        </p:nvCxnSpPr>
        <p:spPr>
          <a:xfrm flipH="1">
            <a:off x="6704422" y="4828896"/>
            <a:ext cx="1079701" cy="848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5E466C-7198-422F-A27C-CA3B1DD2F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23" y="4686070"/>
            <a:ext cx="2159401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928"/>
              <a:t>Unidade acionadora</a:t>
            </a:r>
            <a:endParaRPr lang="pt-BR" altLang="pt-BR" sz="1928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AE49CF76-D62F-41A3-A050-88FDCC10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2" y="285653"/>
            <a:ext cx="917830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71" b="1"/>
              <a:t>CONTROLE DO ACIONADOR</a:t>
            </a:r>
            <a:endParaRPr lang="pt-BR" altLang="pt-BR" sz="1928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479D69-770E-4951-8901-FF1AF751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282037"/>
            <a:ext cx="8870545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Em um controle de malha fechada, não se pode medir nem corrigir eventuais erros, então não se tem certeza se o objetivo foi atingido.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O Controle em malha fechada é utilizado em praticamente todos os robôs industriais existentes.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142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142"/>
              <a:t>Em um controle de malha fechada de um braço de robô, as unidades que informam sobre a posição atual dos vínculos é o encoder. Há um encoder presente em cada eixo a ser controlado. </a:t>
            </a:r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87B50D82-2123-470E-BA22-1375E73B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8" y="4510937"/>
            <a:ext cx="3941331" cy="258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9|4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1|8.4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4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3.8|1.6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1.4|1.2|11.1|1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|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5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9|8.4|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|2.7|4.4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3|3.1|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3.9|2.8|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5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9|3|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8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12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6|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6|7.2|3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3.4|8.1|5.2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4|3.3|0.9|1.2|0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4|5.9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0.8|10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6|1.8|1.2|1.4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2|5.6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1828</Words>
  <Application>Microsoft Office PowerPoint</Application>
  <PresentationFormat>Personalizar</PresentationFormat>
  <Paragraphs>248</Paragraphs>
  <Slides>46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146</cp:revision>
  <dcterms:created xsi:type="dcterms:W3CDTF">2022-01-16T23:09:25Z</dcterms:created>
  <dcterms:modified xsi:type="dcterms:W3CDTF">2022-05-19T14:30:51Z</dcterms:modified>
</cp:coreProperties>
</file>